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5" r:id="rId5"/>
    <p:sldId id="328" r:id="rId6"/>
    <p:sldId id="326" r:id="rId7"/>
    <p:sldId id="332" r:id="rId8"/>
    <p:sldId id="330" r:id="rId9"/>
    <p:sldId id="345" r:id="rId10"/>
    <p:sldId id="346" r:id="rId11"/>
    <p:sldId id="331" r:id="rId12"/>
    <p:sldId id="334" r:id="rId13"/>
    <p:sldId id="342" r:id="rId14"/>
    <p:sldId id="343" r:id="rId15"/>
    <p:sldId id="335" r:id="rId16"/>
    <p:sldId id="337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0" autoAdjust="0"/>
    <p:restoredTop sz="95238" autoAdjust="0"/>
  </p:normalViewPr>
  <p:slideViewPr>
    <p:cSldViewPr snapToGrid="0">
      <p:cViewPr varScale="1">
        <p:scale>
          <a:sx n="105" d="100"/>
          <a:sy n="105" d="100"/>
        </p:scale>
        <p:origin x="60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部門比Old!$I$2</c:f>
              <c:strCache>
                <c:ptCount val="1"/>
                <c:pt idx="0">
                  <c:v>紡織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部門比Old!$J$1:$M$1</c:f>
              <c:strCache>
                <c:ptCount val="4"/>
                <c:pt idx="0">
                  <c:v>2025年度Q1-Q3</c:v>
                </c:pt>
                <c:pt idx="1">
                  <c:v>2024年度</c:v>
                </c:pt>
                <c:pt idx="2">
                  <c:v>2023年度</c:v>
                </c:pt>
                <c:pt idx="3">
                  <c:v>2022年度</c:v>
                </c:pt>
              </c:strCache>
            </c:strRef>
          </c:cat>
          <c:val>
            <c:numRef>
              <c:f>部門比Old!$J$2:$M$2</c:f>
              <c:numCache>
                <c:formatCode>0_);[Red]\(0\)</c:formatCode>
                <c:ptCount val="4"/>
                <c:pt idx="0">
                  <c:v>381</c:v>
                </c:pt>
                <c:pt idx="1">
                  <c:v>558</c:v>
                </c:pt>
                <c:pt idx="2">
                  <c:v>927</c:v>
                </c:pt>
                <c:pt idx="3">
                  <c:v>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E-4ECC-A62D-1825E323F27B}"/>
            </c:ext>
          </c:extLst>
        </c:ser>
        <c:ser>
          <c:idx val="1"/>
          <c:order val="1"/>
          <c:tx>
            <c:strRef>
              <c:f>部門比Old!$I$3</c:f>
              <c:strCache>
                <c:ptCount val="1"/>
                <c:pt idx="0">
                  <c:v>假撚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部門比Old!$J$1:$M$1</c:f>
              <c:strCache>
                <c:ptCount val="4"/>
                <c:pt idx="0">
                  <c:v>2025年度Q1-Q3</c:v>
                </c:pt>
                <c:pt idx="1">
                  <c:v>2024年度</c:v>
                </c:pt>
                <c:pt idx="2">
                  <c:v>2023年度</c:v>
                </c:pt>
                <c:pt idx="3">
                  <c:v>2022年度</c:v>
                </c:pt>
              </c:strCache>
            </c:strRef>
          </c:cat>
          <c:val>
            <c:numRef>
              <c:f>部門比Old!$J$3:$M$3</c:f>
              <c:numCache>
                <c:formatCode>0_);[Red]\(0\)</c:formatCode>
                <c:ptCount val="4"/>
                <c:pt idx="0">
                  <c:v>162</c:v>
                </c:pt>
                <c:pt idx="1">
                  <c:v>431</c:v>
                </c:pt>
                <c:pt idx="2">
                  <c:v>454</c:v>
                </c:pt>
                <c:pt idx="3">
                  <c:v>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E-4ECC-A62D-1825E323F27B}"/>
            </c:ext>
          </c:extLst>
        </c:ser>
        <c:ser>
          <c:idx val="2"/>
          <c:order val="2"/>
          <c:tx>
            <c:strRef>
              <c:f>部門比Old!$I$4</c:f>
              <c:strCache>
                <c:ptCount val="1"/>
                <c:pt idx="0">
                  <c:v>不動產相關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部門比Old!$J$1:$M$1</c:f>
              <c:strCache>
                <c:ptCount val="4"/>
                <c:pt idx="0">
                  <c:v>2025年度Q1-Q3</c:v>
                </c:pt>
                <c:pt idx="1">
                  <c:v>2024年度</c:v>
                </c:pt>
                <c:pt idx="2">
                  <c:v>2023年度</c:v>
                </c:pt>
                <c:pt idx="3">
                  <c:v>2022年度</c:v>
                </c:pt>
              </c:strCache>
            </c:strRef>
          </c:cat>
          <c:val>
            <c:numRef>
              <c:f>部門比Old!$J$4:$M$4</c:f>
              <c:numCache>
                <c:formatCode>0_);[Red]\(0\)</c:formatCode>
                <c:ptCount val="4"/>
                <c:pt idx="0">
                  <c:v>36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E-4ECC-A62D-1825E323F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5138728"/>
        <c:axId val="365137552"/>
        <c:axId val="0"/>
      </c:bar3DChart>
      <c:catAx>
        <c:axId val="36513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65137552"/>
        <c:crosses val="autoZero"/>
        <c:auto val="1"/>
        <c:lblAlgn val="ctr"/>
        <c:lblOffset val="100"/>
        <c:noMultiLvlLbl val="0"/>
      </c:catAx>
      <c:valAx>
        <c:axId val="36513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6513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777998506667083E-2"/>
          <c:y val="0.11327372085140811"/>
          <c:w val="0.88449419511773741"/>
          <c:h val="0.79891223536648104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C95-4014-9000-91B9B2EC7142}"/>
              </c:ext>
            </c:extLst>
          </c:dPt>
          <c:dPt>
            <c:idx val="1"/>
            <c:bubble3D val="0"/>
            <c:explosion val="23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C95-4014-9000-91B9B2EC714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C95-4014-9000-91B9B2EC714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C95-4014-9000-91B9B2EC714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1817-4C54-912A-2B5CF59DB53B}"/>
              </c:ext>
            </c:extLst>
          </c:dPt>
          <c:dLbls>
            <c:dLbl>
              <c:idx val="0"/>
              <c:layout>
                <c:manualLayout>
                  <c:x val="-1.152012248468944E-3"/>
                  <c:y val="-6.364136774569845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中東</a:t>
                    </a:r>
                  </a:p>
                  <a:p>
                    <a:r>
                      <a: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C95-4014-9000-91B9B2EC7142}"/>
                </c:ext>
              </c:extLst>
            </c:dLbl>
            <c:dLbl>
              <c:idx val="1"/>
              <c:layout>
                <c:manualLayout>
                  <c:x val="0.29024968511521076"/>
                  <c:y val="-4.707762481064084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亞洲</a:t>
                    </a:r>
                    <a:br>
                      <a: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</a:br>
                    <a:r>
                      <a: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13%</a:t>
                    </a:r>
                    <a:endParaRPr lang="zh-TW" altLang="en-US" sz="14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C95-4014-9000-91B9B2EC7142}"/>
                </c:ext>
              </c:extLst>
            </c:dLbl>
            <c:dLbl>
              <c:idx val="2"/>
              <c:layout>
                <c:manualLayout>
                  <c:x val="-8.8124469893312962E-2"/>
                  <c:y val="1.0584049793298873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歐洲</a:t>
                    </a:r>
                  </a:p>
                  <a:p>
                    <a:r>
                      <a: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34%</a:t>
                    </a:r>
                    <a:endParaRPr lang="zh-TW" altLang="en-US" sz="14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C95-4014-9000-91B9B2EC7142}"/>
                </c:ext>
              </c:extLst>
            </c:dLbl>
            <c:dLbl>
              <c:idx val="3"/>
              <c:layout>
                <c:manualLayout>
                  <c:x val="-8.525986610755823E-2"/>
                  <c:y val="-3.0814701598003886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美洲</a:t>
                    </a:r>
                  </a:p>
                  <a:p>
                    <a:r>
                      <a: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10%</a:t>
                    </a:r>
                    <a:endParaRPr lang="zh-TW" altLang="en-US" sz="14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C95-4014-9000-91B9B2EC7142}"/>
                </c:ext>
              </c:extLst>
            </c:dLbl>
            <c:dLbl>
              <c:idx val="4"/>
              <c:layout>
                <c:manualLayout>
                  <c:x val="2.3300561185760054E-2"/>
                  <c:y val="-3.69034634285550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其他</a:t>
                    </a:r>
                  </a:p>
                  <a:p>
                    <a:pPr>
                      <a:defRPr/>
                    </a:pPr>
                    <a:r>
                      <a: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1%</a:t>
                    </a:r>
                    <a:endParaRPr lang="zh-TW" altLang="en-US" sz="1400" dirty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85252533592025"/>
                      <c:h val="0.120957016765317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1817-4C54-912A-2B5CF59DB53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外銷比!$A$4:$A$8</c:f>
              <c:strCache>
                <c:ptCount val="5"/>
                <c:pt idx="0">
                  <c:v>中東</c:v>
                </c:pt>
                <c:pt idx="1">
                  <c:v>亞洲</c:v>
                </c:pt>
                <c:pt idx="2">
                  <c:v>歐洲</c:v>
                </c:pt>
                <c:pt idx="3">
                  <c:v>美洲</c:v>
                </c:pt>
                <c:pt idx="4">
                  <c:v>其他</c:v>
                </c:pt>
              </c:strCache>
            </c:strRef>
          </c:cat>
          <c:val>
            <c:numRef>
              <c:f>外銷比!$B$4:$B$8</c:f>
              <c:numCache>
                <c:formatCode>0.00%</c:formatCode>
                <c:ptCount val="5"/>
                <c:pt idx="0">
                  <c:v>0.41680691466076075</c:v>
                </c:pt>
                <c:pt idx="1">
                  <c:v>0.12918171391943789</c:v>
                </c:pt>
                <c:pt idx="2">
                  <c:v>0.34671889683566343</c:v>
                </c:pt>
                <c:pt idx="3">
                  <c:v>9.2295600084977544E-2</c:v>
                </c:pt>
                <c:pt idx="4">
                  <c:v>1.4996874499160658E-2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95-4014-9000-91B9B2EC7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30398447499102"/>
          <c:y val="0.91644772430538701"/>
          <c:w val="0.2730276096346152"/>
          <c:h val="5.058111377859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7827C-5578-4378-94FE-C7835485FA0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68D6982-942B-4436-A478-3CB8DF309BC9}" type="pres">
      <dgm:prSet presAssocID="{AE07827C-5578-4378-94FE-C7835485FA0C}" presName="Name0" presStyleCnt="0">
        <dgm:presLayoutVars>
          <dgm:dir/>
          <dgm:resizeHandles val="exact"/>
        </dgm:presLayoutVars>
      </dgm:prSet>
      <dgm:spPr/>
    </dgm:pt>
  </dgm:ptLst>
  <dgm:cxnLst>
    <dgm:cxn modelId="{1D962074-8F1E-4AA5-BB3F-20FEA484999D}" type="presOf" srcId="{AE07827C-5578-4378-94FE-C7835485FA0C}" destId="{D68D6982-942B-4436-A478-3CB8DF309BC9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2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5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92BD5-B0D2-D5C1-C230-3E4A7847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C3BE901-7444-3DB6-6A8C-AF86ADA6D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5DF9994-8BD9-58C3-BB01-02C2FA13D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BE2868-7A8B-E1B9-E998-99C12FB4F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07DB2-F3A2-3006-5FA7-0486FFC50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FA264E5-74E9-13D3-07E7-95E9DF95E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E30DB4C-FBAE-1AA1-F2CB-CB9ACBAC2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A60351-51E6-D988-8ACB-C982159F8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9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1A476F7-D5C8-1CEC-9F4A-86A24C0BF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55" t="5126"/>
          <a:stretch/>
        </p:blipFill>
        <p:spPr>
          <a:xfrm>
            <a:off x="0" y="0"/>
            <a:ext cx="5423337" cy="535652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0CBB0B7-F53E-97B4-C0F5-2D1842F1D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4735" y="726953"/>
            <a:ext cx="3069021" cy="2381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E1252-9BC4-8186-499A-2A7107C2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3" y="0"/>
            <a:ext cx="204524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67512"/>
            <a:ext cx="5916168" cy="487375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5568696"/>
            <a:ext cx="5276088" cy="8595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4112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7970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3F9824-10E6-81A0-0A31-9658CC009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002FB0-0A62-2FA3-FB8D-3275F107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5BF220-87F8-C1D3-102B-15C9BF2EE4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4672" y="2093976"/>
            <a:ext cx="10469880" cy="4014216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7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E4764D-8226-78DF-9303-299C95FA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98984" y="0"/>
            <a:ext cx="13364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7C27D79-5B49-F06F-29C2-BF6429527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3477" y="5154421"/>
            <a:ext cx="3279227" cy="1229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5B34A-525D-FD4C-2384-D583B495C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55" t="5126"/>
          <a:stretch/>
        </p:blipFill>
        <p:spPr>
          <a:xfrm flipH="1">
            <a:off x="6768663" y="1729776"/>
            <a:ext cx="5423337" cy="535652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B59FA15-E93F-D07D-D82B-86E08C540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704" y="795528"/>
            <a:ext cx="6099048" cy="51206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anchor="ctr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F1B2B40-3852-2BC5-AA67-3AC0C94B53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2" y="950976"/>
            <a:ext cx="4050792" cy="4965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18542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177962F-BF83-8BF0-521C-AC2FE185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5400000">
            <a:off x="7746274" y="2898378"/>
            <a:ext cx="3089740" cy="4876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03ACC-3116-807F-81D2-E8057D4C2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3485B2-AA3A-87CC-3B1B-A193C6EB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EF9689-52F4-4A6F-BEAC-E0B840C1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5833872" cy="3776472"/>
          </a:xfrm>
          <a:solidFill>
            <a:schemeClr val="bg1">
              <a:lumMod val="95000"/>
            </a:schemeClr>
          </a:solidFill>
        </p:spPr>
        <p:txBody>
          <a:bodyPr rIns="91440" anchor="t" anchorCtr="0">
            <a:normAutofit/>
          </a:bodyPr>
          <a:lstStyle>
            <a:lvl1pPr marL="457200" indent="-457200">
              <a:spcAft>
                <a:spcPts val="1800"/>
              </a:spcAft>
              <a:buFont typeface="+mj-lt"/>
              <a:buAutoNum type="arabicPeriod"/>
              <a:defRPr sz="2000"/>
            </a:lvl1pPr>
            <a:lvl2pPr marL="914400" indent="-457200">
              <a:buFont typeface="+mj-lt"/>
              <a:buAutoNum type="alphaLcPeriod"/>
              <a:defRPr sz="1800"/>
            </a:lvl2pPr>
            <a:lvl3pPr marL="1371600" indent="-457200">
              <a:buFont typeface="+mj-lt"/>
              <a:buAutoNum type="arabicParenR"/>
              <a:defRPr sz="1600"/>
            </a:lvl3pPr>
            <a:lvl4pPr marL="1828800" indent="-457200">
              <a:buFont typeface="+mj-lt"/>
              <a:buAutoNum type="alphaLcParenR"/>
              <a:defRPr sz="1400"/>
            </a:lvl4pPr>
            <a:lvl5pPr marL="2286000" indent="-457200">
              <a:buFont typeface="+mj-lt"/>
              <a:buAutoNum type="romanL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532826-83B5-DC67-7DDB-45FD78E830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06056" y="2093976"/>
            <a:ext cx="3172968" cy="3776472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0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47051E-220B-9586-3E85-05AF9DC9B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3" y="0"/>
            <a:ext cx="204524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FA6629-B230-F528-AAE3-D182D963F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10800000">
            <a:off x="0" y="671161"/>
            <a:ext cx="3089740" cy="48767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FA0390C-256A-CE3C-1348-C39DBAE01D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7644" y="655677"/>
            <a:ext cx="2438400" cy="2070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67512"/>
            <a:ext cx="5916168" cy="36667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4636008"/>
            <a:ext cx="5276088" cy="155448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4112" y="947737"/>
            <a:ext cx="4023360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5356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ED2A3BD-B73E-1BD7-6B8B-22C9FB124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10800000">
            <a:off x="0" y="671161"/>
            <a:ext cx="3089740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3FCFB4-857F-ED0B-D469-F2A392F06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2482" y="0"/>
            <a:ext cx="204951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604BC-34A9-95A0-8560-88E75471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911255" y="0"/>
            <a:ext cx="4571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F2F08ED-0715-2E8A-476E-A005A7D75B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013145" y="4934929"/>
            <a:ext cx="1841938" cy="96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67512"/>
            <a:ext cx="3291840" cy="55138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512" y="667512"/>
            <a:ext cx="4105656" cy="556869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48277F-DB00-5149-6533-E8AEF0BAD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3518" y="0"/>
            <a:ext cx="133432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67A69A-84EE-0E71-D053-F462EBCC8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3520" y="655677"/>
            <a:ext cx="2438400" cy="2070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48" y="658368"/>
            <a:ext cx="5486400" cy="3621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0936" y="576072"/>
            <a:ext cx="4023360" cy="5495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9048" y="4553712"/>
            <a:ext cx="5486400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400" b="0" i="0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4513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17B23C3-2F98-4465-21EA-A49296DA1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5400000">
            <a:off x="7746274" y="2898378"/>
            <a:ext cx="3089740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97A4D6-9D7A-63FE-63C9-A585FFE05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149840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4370832" cy="3776472"/>
          </a:xfrm>
          <a:solidFill>
            <a:schemeClr val="bg1">
              <a:lumMod val="9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182AF-83EB-0BA6-3ADD-B49BDD9E37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048" y="2112264"/>
            <a:ext cx="4370832" cy="3776472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C8AFE-E640-9C6A-F20C-CDE1D4EF5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27476" y="0"/>
            <a:ext cx="133432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CF2607-B5C7-9992-C51D-DD5E7FC5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827" y="3157140"/>
            <a:ext cx="2438400" cy="20701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D2F83CD-8345-462A-4412-5A54CB1FD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916"/>
          <a:stretch/>
        </p:blipFill>
        <p:spPr>
          <a:xfrm>
            <a:off x="0" y="3950466"/>
            <a:ext cx="3005804" cy="222436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85800"/>
            <a:ext cx="5486400" cy="3383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4343400"/>
            <a:ext cx="5486400" cy="10058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400" b="0" i="0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4264" y="576072"/>
            <a:ext cx="4023360" cy="5495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0673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97A4D6-9D7A-63FE-63C9-A585FFE05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3419856" cy="3776472"/>
          </a:xfrm>
          <a:solidFill>
            <a:schemeClr val="tx1">
              <a:alpha val="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182AF-83EB-0BA6-3ADD-B49BDD9E37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4608" y="2093976"/>
            <a:ext cx="6382512" cy="3749040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897DD0-4462-B31B-50A9-D399FD0F5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29"/>
          <a:stretch/>
        </p:blipFill>
        <p:spPr>
          <a:xfrm>
            <a:off x="3815" y="4389845"/>
            <a:ext cx="5024198" cy="24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EA319-BD06-493B-D1CD-EC2AF739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47991" y="0"/>
            <a:ext cx="1703832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560446E-E817-5E2A-D76A-43A4168EF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246669" y="4842646"/>
            <a:ext cx="1611949" cy="18532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DC846D-C40C-085A-6A57-EBD733E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6291072" cy="2670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5F674E-A7FF-FC97-AC6B-9E98247F6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346704"/>
            <a:ext cx="6016752" cy="2670048"/>
          </a:xfrm>
          <a:solidFill>
            <a:schemeClr val="bg1">
              <a:lumMod val="9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F3752326-0FB4-41C5-2D91-5CBFDC2DAD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18120" y="950976"/>
            <a:ext cx="4050792" cy="4965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4BC85D4-4139-2AAA-166E-6FBA095A8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55" t="5126"/>
          <a:stretch/>
        </p:blipFill>
        <p:spPr>
          <a:xfrm>
            <a:off x="0" y="1729776"/>
            <a:ext cx="5423337" cy="53565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31BC73-A262-809F-6027-25B33F16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41270" y="0"/>
            <a:ext cx="1250729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AEA2C9-0142-1847-0FE5-307C101C6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683241" y="0"/>
            <a:ext cx="4571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7DF4F-A4F8-98C7-5975-55CBED0D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67512"/>
            <a:ext cx="3621024" cy="55138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59D4968-2C08-763C-19C6-59134968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1161288"/>
            <a:ext cx="5276088" cy="4535424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457200" indent="-457200">
              <a:lnSpc>
                <a:spcPct val="80000"/>
              </a:lnSpc>
              <a:spcAft>
                <a:spcPts val="1800"/>
              </a:spcAft>
              <a:buFont typeface="+mj-lt"/>
              <a:buAutoNum type="arabicPeriod"/>
              <a:defRPr sz="2000"/>
            </a:lvl1pPr>
            <a:lvl2pPr marL="914400" indent="-457200">
              <a:buFont typeface="+mj-lt"/>
              <a:buAutoNum type="alphaLcPeriod"/>
              <a:defRPr sz="1800"/>
            </a:lvl2pPr>
            <a:lvl3pPr marL="1371600" indent="-457200">
              <a:buFont typeface="+mj-lt"/>
              <a:buAutoNum type="arabicParenR"/>
              <a:defRPr sz="1600"/>
            </a:lvl3pPr>
            <a:lvl4pPr marL="1714500" indent="-342900">
              <a:buFont typeface="+mj-lt"/>
              <a:buAutoNum type="alphaLcParenR"/>
              <a:defRPr sz="1400"/>
            </a:lvl4pPr>
            <a:lvl5pPr marL="2228850" indent="-400050">
              <a:buFont typeface="+mj-lt"/>
              <a:buAutoNum type="romanL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0B854-EF27-FB51-FED5-D9C462D7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AF96D3-D3E2-FEAC-EE69-279502A5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A9ADD0-45A7-DB71-D010-70B5B174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2880360" cy="3776472"/>
          </a:xfrm>
          <a:solidFill>
            <a:schemeClr val="tx1">
              <a:alpha val="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CD368-DD7D-CC8B-3678-D0BFE82918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61104" y="2093976"/>
            <a:ext cx="6967728" cy="4014216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5F976-A881-DB46-9D98-9D55727C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7589-D4CD-50AB-9AA4-198FD493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3" r:id="rId5"/>
    <p:sldLayoutId id="2147483684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9680-7C22-BFF1-165D-52AB411C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21" y="2142583"/>
            <a:ext cx="5916168" cy="2971427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年法人說明會</a:t>
            </a:r>
            <a:br>
              <a:rPr lang="en-US" altLang="zh-TW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zh-TW" altLang="en-US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3200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3200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3200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F459B-002E-E89C-3A0E-589730DD7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4914" y="600264"/>
            <a:ext cx="10591764" cy="137291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3600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大宇紡織股份有限公司</a:t>
            </a:r>
          </a:p>
          <a:p>
            <a:r>
              <a:rPr lang="en-US" altLang="zh-TW" sz="2400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UNIVERSAL TEXTILE CO., LTD.                                                  </a:t>
            </a:r>
            <a:r>
              <a:rPr lang="zh-TW" altLang="en-US" sz="2400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股票代號</a:t>
            </a:r>
            <a:r>
              <a:rPr lang="en-US" altLang="zh-TW" sz="2400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:1445</a:t>
            </a:r>
          </a:p>
          <a:p>
            <a:endParaRPr lang="en-US" b="1" spc="0" dirty="0">
              <a:ln/>
            </a:endParaRPr>
          </a:p>
        </p:txBody>
      </p:sp>
      <p:pic>
        <p:nvPicPr>
          <p:cNvPr id="9" name="Picture 9" descr="universal">
            <a:extLst>
              <a:ext uri="{FF2B5EF4-FFF2-40B4-BE49-F238E27FC236}">
                <a16:creationId xmlns:a16="http://schemas.microsoft.com/office/drawing/2014/main" id="{1DF8FF8E-A412-7466-14B5-30844746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0178" y="86386"/>
            <a:ext cx="966500" cy="10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E0B1D1B-9915-E7D0-8561-EC3961F58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27" y="1927362"/>
            <a:ext cx="4828674" cy="49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6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40F98-1979-EFF7-EDD2-9FEE0FDA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90FA5-FA4B-AF27-E5F3-F0E5691D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營運概況</a:t>
            </a:r>
            <a:r>
              <a:rPr lang="en-US" altLang="zh-TW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-2025Q3</a:t>
            </a:r>
            <a:r>
              <a:rPr lang="zh-TW" alt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外銷市場分佈情形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876BF-4BD2-DC24-CA27-1BC247D6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9" descr="universal">
            <a:extLst>
              <a:ext uri="{FF2B5EF4-FFF2-40B4-BE49-F238E27FC236}">
                <a16:creationId xmlns:a16="http://schemas.microsoft.com/office/drawing/2014/main" id="{59F779AA-80FE-CD63-9CBF-54BB991D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4802" y="136525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967687"/>
              </p:ext>
            </p:extLst>
          </p:nvPr>
        </p:nvGraphicFramePr>
        <p:xfrm>
          <a:off x="2668555" y="1911096"/>
          <a:ext cx="6937458" cy="444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322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C9267-D489-3B87-1DB8-62E9A0C21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EB29F3-1448-C754-8D73-DFA2ECA9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財務概況</a:t>
            </a:r>
            <a:r>
              <a:rPr lang="en-US" altLang="zh-TW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簡易合併綜合損益表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A9DBF-734A-92B9-CF5B-9FAF5F35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9" descr="universal">
            <a:extLst>
              <a:ext uri="{FF2B5EF4-FFF2-40B4-BE49-F238E27FC236}">
                <a16:creationId xmlns:a16="http://schemas.microsoft.com/office/drawing/2014/main" id="{AEFCEE90-5DC7-C8BA-03A9-365A8D7C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3340" y="136525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D8F3701-C884-1699-68BC-363BFD724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6" y="2558631"/>
            <a:ext cx="10528290" cy="3081773"/>
          </a:xfrm>
          <a:prstGeom prst="rect">
            <a:avLst/>
          </a:prstGeom>
        </p:spPr>
      </p:pic>
      <p:sp>
        <p:nvSpPr>
          <p:cNvPr id="7" name="文字方塊 4">
            <a:extLst>
              <a:ext uri="{FF2B5EF4-FFF2-40B4-BE49-F238E27FC236}">
                <a16:creationId xmlns:a16="http://schemas.microsoft.com/office/drawing/2014/main" id="{2BF0A77D-70F6-1B53-11FD-A1AC12F2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91" y="2115180"/>
            <a:ext cx="219074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kumimoji="0" lang="zh-TW" altLang="en-US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</a:t>
            </a:r>
            <a:r>
              <a:rPr kumimoji="0" lang="en-US" altLang="zh-TW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新台幣佰萬元</a:t>
            </a:r>
          </a:p>
        </p:txBody>
      </p:sp>
    </p:spTree>
    <p:extLst>
      <p:ext uri="{BB962C8B-B14F-4D97-AF65-F5344CB8AC3E}">
        <p14:creationId xmlns:p14="http://schemas.microsoft.com/office/powerpoint/2010/main" val="396628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universal">
            <a:extLst>
              <a:ext uri="{FF2B5EF4-FFF2-40B4-BE49-F238E27FC236}">
                <a16:creationId xmlns:a16="http://schemas.microsoft.com/office/drawing/2014/main" id="{A740244B-1387-A6C2-D228-13B8C22C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1433" y="121580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資料庫圖表 13">
            <a:extLst>
              <a:ext uri="{FF2B5EF4-FFF2-40B4-BE49-F238E27FC236}">
                <a16:creationId xmlns:a16="http://schemas.microsoft.com/office/drawing/2014/main" id="{D132889C-AA26-EDFB-BA4A-A595BF409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301629"/>
              </p:ext>
            </p:extLst>
          </p:nvPr>
        </p:nvGraphicFramePr>
        <p:xfrm>
          <a:off x="2235428" y="12853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E26E7F15-9657-A03F-12E9-B9081234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90504" cy="154533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44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未來展望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5010E5B-5172-94D8-9AF8-B3D65DA8A12B}"/>
              </a:ext>
            </a:extLst>
          </p:cNvPr>
          <p:cNvSpPr txBox="1"/>
          <p:nvPr/>
        </p:nvSpPr>
        <p:spPr>
          <a:xfrm>
            <a:off x="850231" y="1285329"/>
            <a:ext cx="10491537" cy="5116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zh-TW" sz="2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一、短期強化計畫 </a:t>
            </a:r>
            <a:endParaRPr lang="zh-TW" altLang="zh-TW" sz="20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>
              <a:lnSpc>
                <a:spcPct val="150000"/>
              </a:lnSpc>
              <a:buNone/>
            </a:pPr>
            <a:r>
              <a:rPr lang="zh-TW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提升營運效能、整合關係企業資源，以及謀求合理的獲利水準，以期實現短期內的業務發展目標。同時，本公司將持續改善董事會的多元性</a:t>
            </a:r>
            <a:r>
              <a:rPr lang="zh-TW" altLang="en-US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獨立性和公司治理實踐情形，以增強董事會對管理層的監督能力。</a:t>
            </a:r>
          </a:p>
          <a:p>
            <a:pPr>
              <a:lnSpc>
                <a:spcPct val="150000"/>
              </a:lnSpc>
              <a:buNone/>
            </a:pPr>
            <a:r>
              <a:rPr lang="zh-TW" altLang="zh-TW" sz="2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二、中長期強化計畫 </a:t>
            </a:r>
            <a:endParaRPr lang="zh-TW" altLang="zh-TW" sz="20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>
              <a:lnSpc>
                <a:spcPct val="150000"/>
              </a:lnSpc>
              <a:buNone/>
            </a:pPr>
            <a:r>
              <a:rPr lang="zh-TW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展望未來，本公司將適時調整海外的生產佈局，評估其他國家生產基地及當地產業現況，以策略規劃生產製造版圖，用以達到全球產銷平衡的穩定。 </a:t>
            </a:r>
          </a:p>
          <a:p>
            <a:pPr marL="609600" indent="-304800">
              <a:lnSpc>
                <a:spcPct val="150000"/>
              </a:lnSpc>
              <a:buNone/>
            </a:pPr>
            <a:r>
              <a:rPr lang="en-US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(1) </a:t>
            </a:r>
            <a:r>
              <a:rPr lang="zh-TW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深化研發及設計能力，優化市場價值、產品質量及提高利潤； </a:t>
            </a:r>
          </a:p>
          <a:p>
            <a:pPr marL="609600" indent="-304800">
              <a:lnSpc>
                <a:spcPct val="150000"/>
              </a:lnSpc>
              <a:buNone/>
            </a:pPr>
            <a:r>
              <a:rPr lang="en-US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TW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推動綠色研發和技術創新，加大在綠色技術和永續發展的研發投資，並在產品設計和</a:t>
            </a:r>
            <a:endParaRPr lang="en-US" altLang="zh-TW" sz="20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304800">
              <a:lnSpc>
                <a:spcPct val="150000"/>
              </a:lnSpc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製造過程中融入環保標準，符合全球節能減排趨勢；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sz="2000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(3) </a:t>
            </a:r>
            <a:r>
              <a:rPr lang="zh-TW" altLang="zh-TW" sz="2000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強化風險控管，定期審查公司之風險，將風險控制在公司可承受的範圍內。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735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CCF9-507A-9B33-F360-5F3A97BF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67512"/>
            <a:ext cx="5916168" cy="366674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altLang="zh-TW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7300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謝謝聆聽</a:t>
            </a:r>
            <a:br>
              <a:rPr lang="en-US" altLang="zh-TW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Q&amp;A</a:t>
            </a:r>
            <a:br>
              <a:rPr lang="en-US" altLang="zh-TW" b="1" cap="none" spc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b="1" cap="none" spc="0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4F8A-4651-0476-8C8A-075A356960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8216" y="4713009"/>
            <a:ext cx="5276088" cy="191977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大宇紡織股份有限公司</a:t>
            </a:r>
          </a:p>
          <a:p>
            <a:r>
              <a:rPr lang="en-US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UNIVERSAL TEXTILE CO., LTD.</a:t>
            </a:r>
          </a:p>
          <a:p>
            <a:r>
              <a:rPr lang="en-US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7F 62-5 </a:t>
            </a:r>
            <a:r>
              <a:rPr lang="en-US" b="1" spc="0" dirty="0" err="1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Sining</a:t>
            </a:r>
            <a:r>
              <a:rPr lang="en-US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N. Road Taipei Taiwan </a:t>
            </a:r>
          </a:p>
          <a:p>
            <a:r>
              <a:rPr lang="en-US" b="1" spc="0" dirty="0">
                <a:ln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Tel：886-2-25523701</a:t>
            </a:r>
          </a:p>
          <a:p>
            <a:endParaRPr lang="en-US" b="1" spc="0" dirty="0">
              <a:ln/>
            </a:endParaRPr>
          </a:p>
          <a:p>
            <a:endParaRPr lang="en-US" b="1" spc="0" dirty="0">
              <a:ln/>
            </a:endParaRPr>
          </a:p>
        </p:txBody>
      </p:sp>
      <p:pic>
        <p:nvPicPr>
          <p:cNvPr id="4" name="Picture 9" descr="universal">
            <a:extLst>
              <a:ext uri="{FF2B5EF4-FFF2-40B4-BE49-F238E27FC236}">
                <a16:creationId xmlns:a16="http://schemas.microsoft.com/office/drawing/2014/main" id="{ECBE8881-9F71-F974-013D-C6764D6D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5305" y="88201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EDC9170-A69A-DA9E-A292-3314EEC2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701" y="1577022"/>
            <a:ext cx="4838299" cy="52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9B05-C604-092A-7393-1520DFB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149840" cy="154533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免責聲明</a:t>
            </a:r>
            <a:endParaRPr lang="en-US" b="1" dirty="0">
              <a:ln/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F3930-7226-63E0-7754-B4FBBDA5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70594F1-9579-D4A0-7A9C-337FC5E929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7240" y="2093976"/>
            <a:ext cx="10149840" cy="4262374"/>
          </a:xfrm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80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TW" altLang="en-US" sz="2700" b="1" dirty="0">
                <a:ln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本簡報及同時發佈之相關訊息內容，取自於公司內部與外部資料，其中包含營運成果、財務狀況與業務發展等內容。</a:t>
            </a:r>
            <a:endParaRPr lang="en-US" altLang="zh-TW" sz="2700" b="1" dirty="0">
              <a:ln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TW" altLang="en-US" sz="2700" b="1" dirty="0">
                <a:ln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本公司並未發佈財務預測，但本簡報所作有關本公司財務上、業務上、</a:t>
            </a:r>
            <a:r>
              <a:rPr lang="en-US" altLang="zh-TW" sz="2700" b="1" dirty="0">
                <a:ln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  <a:r>
              <a:rPr lang="zh-TW" altLang="en-US" sz="2700" b="1" dirty="0">
                <a:ln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說明，若涉及本公司對未來公司經營與產業發展上之見解，可能與未來實際結果存有差異。此差異其造成之原因可能包括市場需求變化、價格波動、競爭行為、國際經濟狀況、匯率波動、上下游供應鏈等其他各種本公司所不能掌握之風險因素。</a:t>
            </a:r>
          </a:p>
          <a:p>
            <a:pPr marL="2880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TW" altLang="en-US" sz="2900" b="1" dirty="0">
                <a:ln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本簡報中對未來的展望，反應本公司迄今對未來的看法。對於這些看法未來若有任何改變或調整時，本公司並不負責隨時提醒或更新。</a:t>
            </a:r>
          </a:p>
          <a:p>
            <a:pPr marL="0" indent="0">
              <a:buNone/>
            </a:pP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0" name="Picture 9" descr="universal">
            <a:extLst>
              <a:ext uri="{FF2B5EF4-FFF2-40B4-BE49-F238E27FC236}">
                <a16:creationId xmlns:a16="http://schemas.microsoft.com/office/drawing/2014/main" id="{9DB401FD-97F8-AD0E-00AB-C293ED10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91985" y="278892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72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F76D-A0D2-8179-168C-8025D377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87" y="667512"/>
            <a:ext cx="3291840" cy="551383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5400" b="1" dirty="0">
                <a:ln/>
                <a:solidFill>
                  <a:schemeClr val="accent4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大   綱</a:t>
            </a:r>
            <a:br>
              <a:rPr lang="zh-TW" altLang="en-US" b="1" dirty="0">
                <a:ln/>
                <a:solidFill>
                  <a:schemeClr val="accent4"/>
                </a:solidFill>
              </a:rPr>
            </a:b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5ACA-5B20-DED2-F6EA-E50B5B17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512" y="667512"/>
            <a:ext cx="4105656" cy="5568696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14350" indent="-514350">
              <a:buFont typeface="+mj-lt"/>
              <a:buAutoNum type="arabicPeriod"/>
            </a:pPr>
            <a:endParaRPr lang="en-US" altLang="zh-TW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公司概況</a:t>
            </a:r>
            <a:endParaRPr lang="en-US" altLang="zh-TW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營運概況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財務概況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未來展望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Q&amp;A</a:t>
            </a:r>
          </a:p>
          <a:p>
            <a:pPr marL="514350" indent="-514350">
              <a:buFont typeface="+mj-lt"/>
              <a:buAutoNum type="arabicPeriod"/>
            </a:pPr>
            <a:endParaRPr lang="zh-TW" altLang="en-US" b="1" dirty="0">
              <a:ln/>
              <a:solidFill>
                <a:schemeClr val="accent4"/>
              </a:solidFill>
            </a:endParaRPr>
          </a:p>
          <a:p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330A5-9701-4D21-4CCC-742D1F9B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9" descr="universal">
            <a:extLst>
              <a:ext uri="{FF2B5EF4-FFF2-40B4-BE49-F238E27FC236}">
                <a16:creationId xmlns:a16="http://schemas.microsoft.com/office/drawing/2014/main" id="{EFF3DC49-D205-BF85-B69E-2BDC9FDB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8670" y="136525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20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FC0B0-8375-0EFB-5560-78FD88F2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67512"/>
            <a:ext cx="3621024" cy="551383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4400" b="1" dirty="0">
                <a:ln/>
                <a:solidFill>
                  <a:schemeClr val="accent4"/>
                </a:solidFill>
                <a:latin typeface="+mj-lt"/>
                <a:ea typeface="標楷體" panose="03000509000000000000" pitchFamily="65" charset="-120"/>
                <a:cs typeface="Arial" panose="020B0604020202020204" pitchFamily="34" charset="0"/>
              </a:rPr>
              <a:t>公司概況</a:t>
            </a:r>
            <a:br>
              <a:rPr lang="zh-TW" altLang="en-US" sz="4400" b="1" dirty="0">
                <a:ln/>
                <a:solidFill>
                  <a:schemeClr val="accent4"/>
                </a:solidFill>
                <a:latin typeface="+mj-lt"/>
                <a:ea typeface="標楷體" panose="03000509000000000000" pitchFamily="65" charset="-120"/>
                <a:cs typeface="Arial" panose="020B0604020202020204" pitchFamily="34" charset="0"/>
              </a:rPr>
            </a:b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3EB53-F5A8-F2BE-C684-067C8F8A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667511"/>
            <a:ext cx="5276088" cy="5513831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創立時間      </a:t>
            </a:r>
            <a:r>
              <a:rPr kumimoji="0" lang="en-US" altLang="zh-TW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1969/9/12</a:t>
            </a:r>
            <a:endParaRPr kumimoji="0" lang="zh-TW" altLang="en-US" sz="18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資本額　　  新台幣</a:t>
            </a:r>
            <a:r>
              <a:rPr kumimoji="0" lang="en-US" altLang="zh-TW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13.06</a:t>
            </a: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億元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董事長　      陳曜銘 先生</a:t>
            </a:r>
            <a:endParaRPr kumimoji="0" lang="en-US" altLang="zh-TW" sz="18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總經理　      楊任凱 先生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股票上市      </a:t>
            </a:r>
            <a:r>
              <a:rPr kumimoji="0" lang="en-US" altLang="zh-TW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1991/2/5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公司地址      台北市大同區西寧北路</a:t>
            </a:r>
            <a:r>
              <a:rPr kumimoji="0" lang="en-US" altLang="zh-TW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62</a:t>
            </a: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kumimoji="0" lang="en-US" altLang="zh-TW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</a:t>
            </a:r>
            <a:r>
              <a:rPr kumimoji="0" lang="en-US" altLang="zh-TW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生產工廠      </a:t>
            </a:r>
            <a:r>
              <a:rPr lang="zh-TW" altLang="en-US" sz="1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桃園蘆竹廠</a:t>
            </a: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：布機</a:t>
            </a:r>
            <a:r>
              <a:rPr kumimoji="0" lang="en-US" altLang="zh-TW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</a:t>
            </a:r>
            <a:endParaRPr kumimoji="0" lang="en-US" altLang="zh-TW" sz="18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員工人數      </a:t>
            </a:r>
            <a:r>
              <a:rPr kumimoji="0" lang="en-US" altLang="zh-TW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250</a:t>
            </a: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主要產品      聚酯長纖梭織布 聚酯加工絲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銷售市場      長纖布以衣著服飾布料外銷為主</a:t>
            </a:r>
            <a:endParaRPr kumimoji="0" lang="en-US" altLang="zh-TW" sz="18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聚酯加工絲以內銷為主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C7587-DB63-4AB0-CEFD-FA701A9E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9" descr="universal">
            <a:extLst>
              <a:ext uri="{FF2B5EF4-FFF2-40B4-BE49-F238E27FC236}">
                <a16:creationId xmlns:a16="http://schemas.microsoft.com/office/drawing/2014/main" id="{A0071856-8C04-11A9-D248-B0B4D5A5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4466" y="136525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32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5FB9-8092-6AC4-0B88-415B5224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營運概況</a:t>
            </a:r>
            <a:r>
              <a:rPr lang="en-US" altLang="zh-TW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-2025</a:t>
            </a:r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年銷售活動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5BC64-6AC5-A7BE-0281-C9832CBF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4548755-6F21-ECA1-3917-794F2826B5FC}"/>
              </a:ext>
            </a:extLst>
          </p:cNvPr>
          <p:cNvGrpSpPr/>
          <p:nvPr/>
        </p:nvGrpSpPr>
        <p:grpSpPr>
          <a:xfrm>
            <a:off x="777240" y="2871153"/>
            <a:ext cx="10741722" cy="4398327"/>
            <a:chOff x="772277" y="2093913"/>
            <a:chExt cx="10741722" cy="4398327"/>
          </a:xfrm>
        </p:grpSpPr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id="{3C1CF571-C73A-A278-22EE-20606F4ECCD2}"/>
                </a:ext>
              </a:extLst>
            </p:cNvPr>
            <p:cNvSpPr/>
            <p:nvPr/>
          </p:nvSpPr>
          <p:spPr>
            <a:xfrm>
              <a:off x="1467535" y="2093913"/>
              <a:ext cx="9256928" cy="4398327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E9CD4459-03DE-B7E9-E899-0B2D6DC3FE49}"/>
                </a:ext>
              </a:extLst>
            </p:cNvPr>
            <p:cNvSpPr/>
            <p:nvPr/>
          </p:nvSpPr>
          <p:spPr>
            <a:xfrm>
              <a:off x="5107381" y="3419110"/>
              <a:ext cx="1926115" cy="2160000"/>
            </a:xfrm>
            <a:custGeom>
              <a:avLst/>
              <a:gdLst>
                <a:gd name="connsiteX0" fmla="*/ 0 w 1926115"/>
                <a:gd name="connsiteY0" fmla="*/ 321026 h 2160000"/>
                <a:gd name="connsiteX1" fmla="*/ 321026 w 1926115"/>
                <a:gd name="connsiteY1" fmla="*/ 0 h 2160000"/>
                <a:gd name="connsiteX2" fmla="*/ 1605089 w 1926115"/>
                <a:gd name="connsiteY2" fmla="*/ 0 h 2160000"/>
                <a:gd name="connsiteX3" fmla="*/ 1926115 w 1926115"/>
                <a:gd name="connsiteY3" fmla="*/ 321026 h 2160000"/>
                <a:gd name="connsiteX4" fmla="*/ 1926115 w 1926115"/>
                <a:gd name="connsiteY4" fmla="*/ 1838974 h 2160000"/>
                <a:gd name="connsiteX5" fmla="*/ 1605089 w 1926115"/>
                <a:gd name="connsiteY5" fmla="*/ 2160000 h 2160000"/>
                <a:gd name="connsiteX6" fmla="*/ 321026 w 1926115"/>
                <a:gd name="connsiteY6" fmla="*/ 2160000 h 2160000"/>
                <a:gd name="connsiteX7" fmla="*/ 0 w 1926115"/>
                <a:gd name="connsiteY7" fmla="*/ 1838974 h 2160000"/>
                <a:gd name="connsiteX8" fmla="*/ 0 w 1926115"/>
                <a:gd name="connsiteY8" fmla="*/ 321026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6115" h="2160000">
                  <a:moveTo>
                    <a:pt x="0" y="321026"/>
                  </a:moveTo>
                  <a:cubicBezTo>
                    <a:pt x="0" y="143728"/>
                    <a:pt x="143728" y="0"/>
                    <a:pt x="321026" y="0"/>
                  </a:cubicBezTo>
                  <a:lnTo>
                    <a:pt x="1605089" y="0"/>
                  </a:lnTo>
                  <a:cubicBezTo>
                    <a:pt x="1782387" y="0"/>
                    <a:pt x="1926115" y="143728"/>
                    <a:pt x="1926115" y="321026"/>
                  </a:cubicBezTo>
                  <a:lnTo>
                    <a:pt x="1926115" y="1838974"/>
                  </a:lnTo>
                  <a:cubicBezTo>
                    <a:pt x="1926115" y="2016272"/>
                    <a:pt x="1782387" y="2160000"/>
                    <a:pt x="1605089" y="2160000"/>
                  </a:cubicBezTo>
                  <a:lnTo>
                    <a:pt x="321026" y="2160000"/>
                  </a:lnTo>
                  <a:cubicBezTo>
                    <a:pt x="143728" y="2160000"/>
                    <a:pt x="0" y="2016272"/>
                    <a:pt x="0" y="1838974"/>
                  </a:cubicBezTo>
                  <a:lnTo>
                    <a:pt x="0" y="3210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45" tIns="177845" rIns="177845" bIns="177845" numCol="1" spcCol="127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2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 FABRIC FAIR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22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4/15-4/16</a:t>
              </a:r>
              <a:endParaRPr lang="zh-TW" altLang="en-US" sz="2200" b="1" kern="1200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B4BB8E5D-E166-F015-2648-E79CC1AC5B8E}"/>
                </a:ext>
              </a:extLst>
            </p:cNvPr>
            <p:cNvSpPr/>
            <p:nvPr/>
          </p:nvSpPr>
          <p:spPr>
            <a:xfrm>
              <a:off x="772277" y="3399227"/>
              <a:ext cx="1919600" cy="2160000"/>
            </a:xfrm>
            <a:custGeom>
              <a:avLst/>
              <a:gdLst>
                <a:gd name="connsiteX0" fmla="*/ 0 w 1919600"/>
                <a:gd name="connsiteY0" fmla="*/ 319940 h 2160000"/>
                <a:gd name="connsiteX1" fmla="*/ 319940 w 1919600"/>
                <a:gd name="connsiteY1" fmla="*/ 0 h 2160000"/>
                <a:gd name="connsiteX2" fmla="*/ 1599660 w 1919600"/>
                <a:gd name="connsiteY2" fmla="*/ 0 h 2160000"/>
                <a:gd name="connsiteX3" fmla="*/ 1919600 w 1919600"/>
                <a:gd name="connsiteY3" fmla="*/ 319940 h 2160000"/>
                <a:gd name="connsiteX4" fmla="*/ 1919600 w 1919600"/>
                <a:gd name="connsiteY4" fmla="*/ 1840060 h 2160000"/>
                <a:gd name="connsiteX5" fmla="*/ 1599660 w 1919600"/>
                <a:gd name="connsiteY5" fmla="*/ 2160000 h 2160000"/>
                <a:gd name="connsiteX6" fmla="*/ 319940 w 1919600"/>
                <a:gd name="connsiteY6" fmla="*/ 2160000 h 2160000"/>
                <a:gd name="connsiteX7" fmla="*/ 0 w 1919600"/>
                <a:gd name="connsiteY7" fmla="*/ 1840060 h 2160000"/>
                <a:gd name="connsiteX8" fmla="*/ 0 w 1919600"/>
                <a:gd name="connsiteY8" fmla="*/ 31994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9600" h="2160000">
                  <a:moveTo>
                    <a:pt x="0" y="319940"/>
                  </a:moveTo>
                  <a:cubicBezTo>
                    <a:pt x="0" y="143242"/>
                    <a:pt x="143242" y="0"/>
                    <a:pt x="319940" y="0"/>
                  </a:cubicBezTo>
                  <a:lnTo>
                    <a:pt x="1599660" y="0"/>
                  </a:lnTo>
                  <a:cubicBezTo>
                    <a:pt x="1776358" y="0"/>
                    <a:pt x="1919600" y="143242"/>
                    <a:pt x="1919600" y="319940"/>
                  </a:cubicBezTo>
                  <a:lnTo>
                    <a:pt x="1919600" y="1840060"/>
                  </a:lnTo>
                  <a:cubicBezTo>
                    <a:pt x="1919600" y="2016758"/>
                    <a:pt x="1776358" y="2160000"/>
                    <a:pt x="1599660" y="2160000"/>
                  </a:cubicBezTo>
                  <a:lnTo>
                    <a:pt x="319940" y="2160000"/>
                  </a:lnTo>
                  <a:cubicBezTo>
                    <a:pt x="143242" y="2160000"/>
                    <a:pt x="0" y="2016758"/>
                    <a:pt x="0" y="1840060"/>
                  </a:cubicBezTo>
                  <a:lnTo>
                    <a:pt x="0" y="3199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147" tIns="185147" rIns="185147" bIns="185147" numCol="1" spcCol="127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cap="none" spc="0" dirty="0" err="1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Texworld</a:t>
              </a:r>
              <a:r>
                <a:rPr lang="en-US" altLang="en-US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Vietnam Feb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2/26-2/28</a:t>
              </a:r>
              <a:endParaRPr lang="zh-TW" altLang="en-US" sz="2400" b="1" kern="1200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A527641E-2A07-F4F4-1761-AF1B8C89E5A3}"/>
                </a:ext>
              </a:extLst>
            </p:cNvPr>
            <p:cNvSpPr/>
            <p:nvPr/>
          </p:nvSpPr>
          <p:spPr>
            <a:xfrm>
              <a:off x="2881037" y="3420694"/>
              <a:ext cx="1926115" cy="2160000"/>
            </a:xfrm>
            <a:custGeom>
              <a:avLst/>
              <a:gdLst>
                <a:gd name="connsiteX0" fmla="*/ 0 w 1926115"/>
                <a:gd name="connsiteY0" fmla="*/ 321026 h 2160000"/>
                <a:gd name="connsiteX1" fmla="*/ 321026 w 1926115"/>
                <a:gd name="connsiteY1" fmla="*/ 0 h 2160000"/>
                <a:gd name="connsiteX2" fmla="*/ 1605089 w 1926115"/>
                <a:gd name="connsiteY2" fmla="*/ 0 h 2160000"/>
                <a:gd name="connsiteX3" fmla="*/ 1926115 w 1926115"/>
                <a:gd name="connsiteY3" fmla="*/ 321026 h 2160000"/>
                <a:gd name="connsiteX4" fmla="*/ 1926115 w 1926115"/>
                <a:gd name="connsiteY4" fmla="*/ 1838974 h 2160000"/>
                <a:gd name="connsiteX5" fmla="*/ 1605089 w 1926115"/>
                <a:gd name="connsiteY5" fmla="*/ 2160000 h 2160000"/>
                <a:gd name="connsiteX6" fmla="*/ 321026 w 1926115"/>
                <a:gd name="connsiteY6" fmla="*/ 2160000 h 2160000"/>
                <a:gd name="connsiteX7" fmla="*/ 0 w 1926115"/>
                <a:gd name="connsiteY7" fmla="*/ 1838974 h 2160000"/>
                <a:gd name="connsiteX8" fmla="*/ 0 w 1926115"/>
                <a:gd name="connsiteY8" fmla="*/ 321026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6115" h="2160000">
                  <a:moveTo>
                    <a:pt x="0" y="321026"/>
                  </a:moveTo>
                  <a:cubicBezTo>
                    <a:pt x="0" y="143728"/>
                    <a:pt x="143728" y="0"/>
                    <a:pt x="321026" y="0"/>
                  </a:cubicBezTo>
                  <a:lnTo>
                    <a:pt x="1605089" y="0"/>
                  </a:lnTo>
                  <a:cubicBezTo>
                    <a:pt x="1782387" y="0"/>
                    <a:pt x="1926115" y="143728"/>
                    <a:pt x="1926115" y="321026"/>
                  </a:cubicBezTo>
                  <a:lnTo>
                    <a:pt x="1926115" y="1838974"/>
                  </a:lnTo>
                  <a:cubicBezTo>
                    <a:pt x="1926115" y="2016272"/>
                    <a:pt x="1782387" y="2160000"/>
                    <a:pt x="1605089" y="2160000"/>
                  </a:cubicBezTo>
                  <a:lnTo>
                    <a:pt x="321026" y="2160000"/>
                  </a:lnTo>
                  <a:cubicBezTo>
                    <a:pt x="143728" y="2160000"/>
                    <a:pt x="0" y="2016272"/>
                    <a:pt x="0" y="1838974"/>
                  </a:cubicBezTo>
                  <a:lnTo>
                    <a:pt x="0" y="3210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225" tIns="170225" rIns="170225" bIns="170225" numCol="1" spcCol="127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0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PERFORMANCE DAYS at Messe München, Germany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3/5-3/6</a:t>
              </a:r>
              <a:endParaRPr lang="zh-TW" altLang="en-US" sz="2400" b="1" kern="1200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id="{2A98F06E-D9FB-E190-F25B-DE3BD5004126}"/>
                </a:ext>
              </a:extLst>
            </p:cNvPr>
            <p:cNvSpPr/>
            <p:nvPr/>
          </p:nvSpPr>
          <p:spPr>
            <a:xfrm>
              <a:off x="7333808" y="3396886"/>
              <a:ext cx="1936007" cy="2160000"/>
            </a:xfrm>
            <a:custGeom>
              <a:avLst/>
              <a:gdLst>
                <a:gd name="connsiteX0" fmla="*/ 0 w 1936007"/>
                <a:gd name="connsiteY0" fmla="*/ 322674 h 2160000"/>
                <a:gd name="connsiteX1" fmla="*/ 322674 w 1936007"/>
                <a:gd name="connsiteY1" fmla="*/ 0 h 2160000"/>
                <a:gd name="connsiteX2" fmla="*/ 1613333 w 1936007"/>
                <a:gd name="connsiteY2" fmla="*/ 0 h 2160000"/>
                <a:gd name="connsiteX3" fmla="*/ 1936007 w 1936007"/>
                <a:gd name="connsiteY3" fmla="*/ 322674 h 2160000"/>
                <a:gd name="connsiteX4" fmla="*/ 1936007 w 1936007"/>
                <a:gd name="connsiteY4" fmla="*/ 1837326 h 2160000"/>
                <a:gd name="connsiteX5" fmla="*/ 1613333 w 1936007"/>
                <a:gd name="connsiteY5" fmla="*/ 2160000 h 2160000"/>
                <a:gd name="connsiteX6" fmla="*/ 322674 w 1936007"/>
                <a:gd name="connsiteY6" fmla="*/ 2160000 h 2160000"/>
                <a:gd name="connsiteX7" fmla="*/ 0 w 1936007"/>
                <a:gd name="connsiteY7" fmla="*/ 1837326 h 2160000"/>
                <a:gd name="connsiteX8" fmla="*/ 0 w 1936007"/>
                <a:gd name="connsiteY8" fmla="*/ 322674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007" h="2160000">
                  <a:moveTo>
                    <a:pt x="0" y="322674"/>
                  </a:moveTo>
                  <a:cubicBezTo>
                    <a:pt x="0" y="144466"/>
                    <a:pt x="144466" y="0"/>
                    <a:pt x="322674" y="0"/>
                  </a:cubicBezTo>
                  <a:lnTo>
                    <a:pt x="1613333" y="0"/>
                  </a:lnTo>
                  <a:cubicBezTo>
                    <a:pt x="1791541" y="0"/>
                    <a:pt x="1936007" y="144466"/>
                    <a:pt x="1936007" y="322674"/>
                  </a:cubicBezTo>
                  <a:lnTo>
                    <a:pt x="1936007" y="1837326"/>
                  </a:lnTo>
                  <a:cubicBezTo>
                    <a:pt x="1936007" y="2015534"/>
                    <a:pt x="1791541" y="2160000"/>
                    <a:pt x="1613333" y="2160000"/>
                  </a:cubicBezTo>
                  <a:lnTo>
                    <a:pt x="322674" y="2160000"/>
                  </a:lnTo>
                  <a:cubicBezTo>
                    <a:pt x="144466" y="2160000"/>
                    <a:pt x="0" y="2015534"/>
                    <a:pt x="0" y="1837326"/>
                  </a:cubicBezTo>
                  <a:lnTo>
                    <a:pt x="0" y="3226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948" tIns="185948" rIns="185948" bIns="185948" numCol="1" spcCol="127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Jakarta Showcases latest textile trend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4/15-4/17</a:t>
              </a:r>
              <a:endParaRPr lang="zh-TW" altLang="en-US" sz="2400" b="1" kern="1200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F7E0F254-F89E-0069-DE2C-B51F5C4A5AC8}"/>
                </a:ext>
              </a:extLst>
            </p:cNvPr>
            <p:cNvSpPr/>
            <p:nvPr/>
          </p:nvSpPr>
          <p:spPr>
            <a:xfrm>
              <a:off x="9557935" y="3388580"/>
              <a:ext cx="1956064" cy="2160000"/>
            </a:xfrm>
            <a:custGeom>
              <a:avLst/>
              <a:gdLst>
                <a:gd name="connsiteX0" fmla="*/ 0 w 1956064"/>
                <a:gd name="connsiteY0" fmla="*/ 326017 h 2160000"/>
                <a:gd name="connsiteX1" fmla="*/ 326017 w 1956064"/>
                <a:gd name="connsiteY1" fmla="*/ 0 h 2160000"/>
                <a:gd name="connsiteX2" fmla="*/ 1630047 w 1956064"/>
                <a:gd name="connsiteY2" fmla="*/ 0 h 2160000"/>
                <a:gd name="connsiteX3" fmla="*/ 1956064 w 1956064"/>
                <a:gd name="connsiteY3" fmla="*/ 326017 h 2160000"/>
                <a:gd name="connsiteX4" fmla="*/ 1956064 w 1956064"/>
                <a:gd name="connsiteY4" fmla="*/ 1833983 h 2160000"/>
                <a:gd name="connsiteX5" fmla="*/ 1630047 w 1956064"/>
                <a:gd name="connsiteY5" fmla="*/ 2160000 h 2160000"/>
                <a:gd name="connsiteX6" fmla="*/ 326017 w 1956064"/>
                <a:gd name="connsiteY6" fmla="*/ 2160000 h 2160000"/>
                <a:gd name="connsiteX7" fmla="*/ 0 w 1956064"/>
                <a:gd name="connsiteY7" fmla="*/ 1833983 h 2160000"/>
                <a:gd name="connsiteX8" fmla="*/ 0 w 1956064"/>
                <a:gd name="connsiteY8" fmla="*/ 326017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064" h="2160000">
                  <a:moveTo>
                    <a:pt x="0" y="326017"/>
                  </a:moveTo>
                  <a:cubicBezTo>
                    <a:pt x="0" y="145963"/>
                    <a:pt x="145963" y="0"/>
                    <a:pt x="326017" y="0"/>
                  </a:cubicBezTo>
                  <a:lnTo>
                    <a:pt x="1630047" y="0"/>
                  </a:lnTo>
                  <a:cubicBezTo>
                    <a:pt x="1810101" y="0"/>
                    <a:pt x="1956064" y="145963"/>
                    <a:pt x="1956064" y="326017"/>
                  </a:cubicBezTo>
                  <a:lnTo>
                    <a:pt x="1956064" y="1833983"/>
                  </a:lnTo>
                  <a:cubicBezTo>
                    <a:pt x="1956064" y="2014037"/>
                    <a:pt x="1810101" y="2160000"/>
                    <a:pt x="1630047" y="2160000"/>
                  </a:cubicBezTo>
                  <a:lnTo>
                    <a:pt x="326017" y="2160000"/>
                  </a:lnTo>
                  <a:cubicBezTo>
                    <a:pt x="145963" y="2160000"/>
                    <a:pt x="0" y="2014037"/>
                    <a:pt x="0" y="1833983"/>
                  </a:cubicBezTo>
                  <a:lnTo>
                    <a:pt x="0" y="3260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927" tIns="186927" rIns="186927" bIns="186927" numCol="1" spcCol="127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16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TOKYO PANTEXTILES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5/14-5/15</a:t>
              </a:r>
              <a:endParaRPr lang="zh-TW" altLang="en-US" sz="2400" b="1" kern="1200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9" descr="universal">
            <a:extLst>
              <a:ext uri="{FF2B5EF4-FFF2-40B4-BE49-F238E27FC236}">
                <a16:creationId xmlns:a16="http://schemas.microsoft.com/office/drawing/2014/main" id="{C961A036-8528-D56F-C31C-A7796F8B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6848" y="123427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DE2EDA8-EA7D-D125-21BA-5046E38BA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00" y="2210853"/>
            <a:ext cx="1800000" cy="104138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EDDF087-531A-D598-0D05-8FF70E6FC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837" y="2095401"/>
            <a:ext cx="2141309" cy="1800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80877AA-5F5B-3712-C58E-D420F6B76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63" y="2050706"/>
            <a:ext cx="1800000" cy="180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8C2A845-DD37-2869-3CD0-A5821F27E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573" y="2055794"/>
            <a:ext cx="1800000" cy="184019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D4D7B05-7E54-B482-D9F5-FCA01CD34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4139" y="2140706"/>
            <a:ext cx="208787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4DB49-1928-4F71-104A-DB77C53CE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99DD-67EA-343B-7E4B-BB5908B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營運概況</a:t>
            </a:r>
            <a:r>
              <a:rPr lang="en-US" altLang="zh-TW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-2025</a:t>
            </a:r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年銷售活動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18827-666A-A7B8-3629-BFEEEF3A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43CF442-9598-B486-B159-B1650984756E}"/>
              </a:ext>
            </a:extLst>
          </p:cNvPr>
          <p:cNvGrpSpPr/>
          <p:nvPr/>
        </p:nvGrpSpPr>
        <p:grpSpPr>
          <a:xfrm>
            <a:off x="1472498" y="2871153"/>
            <a:ext cx="9256928" cy="4398327"/>
            <a:chOff x="1467535" y="2093913"/>
            <a:chExt cx="9256928" cy="4398327"/>
          </a:xfrm>
        </p:grpSpPr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id="{A948EC77-C368-1F18-7F34-6623318B71F5}"/>
                </a:ext>
              </a:extLst>
            </p:cNvPr>
            <p:cNvSpPr/>
            <p:nvPr/>
          </p:nvSpPr>
          <p:spPr>
            <a:xfrm>
              <a:off x="1467535" y="2093913"/>
              <a:ext cx="9256928" cy="4398327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733539DB-15B3-F9F1-439D-283ABE6E616C}"/>
                </a:ext>
              </a:extLst>
            </p:cNvPr>
            <p:cNvSpPr/>
            <p:nvPr/>
          </p:nvSpPr>
          <p:spPr>
            <a:xfrm>
              <a:off x="5253418" y="3419110"/>
              <a:ext cx="1926115" cy="2160000"/>
            </a:xfrm>
            <a:custGeom>
              <a:avLst/>
              <a:gdLst>
                <a:gd name="connsiteX0" fmla="*/ 0 w 1926115"/>
                <a:gd name="connsiteY0" fmla="*/ 321026 h 2160000"/>
                <a:gd name="connsiteX1" fmla="*/ 321026 w 1926115"/>
                <a:gd name="connsiteY1" fmla="*/ 0 h 2160000"/>
                <a:gd name="connsiteX2" fmla="*/ 1605089 w 1926115"/>
                <a:gd name="connsiteY2" fmla="*/ 0 h 2160000"/>
                <a:gd name="connsiteX3" fmla="*/ 1926115 w 1926115"/>
                <a:gd name="connsiteY3" fmla="*/ 321026 h 2160000"/>
                <a:gd name="connsiteX4" fmla="*/ 1926115 w 1926115"/>
                <a:gd name="connsiteY4" fmla="*/ 1838974 h 2160000"/>
                <a:gd name="connsiteX5" fmla="*/ 1605089 w 1926115"/>
                <a:gd name="connsiteY5" fmla="*/ 2160000 h 2160000"/>
                <a:gd name="connsiteX6" fmla="*/ 321026 w 1926115"/>
                <a:gd name="connsiteY6" fmla="*/ 2160000 h 2160000"/>
                <a:gd name="connsiteX7" fmla="*/ 0 w 1926115"/>
                <a:gd name="connsiteY7" fmla="*/ 1838974 h 2160000"/>
                <a:gd name="connsiteX8" fmla="*/ 0 w 1926115"/>
                <a:gd name="connsiteY8" fmla="*/ 321026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6115" h="2160000">
                  <a:moveTo>
                    <a:pt x="0" y="321026"/>
                  </a:moveTo>
                  <a:cubicBezTo>
                    <a:pt x="0" y="143728"/>
                    <a:pt x="143728" y="0"/>
                    <a:pt x="321026" y="0"/>
                  </a:cubicBezTo>
                  <a:lnTo>
                    <a:pt x="1605089" y="0"/>
                  </a:lnTo>
                  <a:cubicBezTo>
                    <a:pt x="1782387" y="0"/>
                    <a:pt x="1926115" y="143728"/>
                    <a:pt x="1926115" y="321026"/>
                  </a:cubicBezTo>
                  <a:lnTo>
                    <a:pt x="1926115" y="1838974"/>
                  </a:lnTo>
                  <a:cubicBezTo>
                    <a:pt x="1926115" y="2016272"/>
                    <a:pt x="1782387" y="2160000"/>
                    <a:pt x="1605089" y="2160000"/>
                  </a:cubicBezTo>
                  <a:lnTo>
                    <a:pt x="321026" y="2160000"/>
                  </a:lnTo>
                  <a:cubicBezTo>
                    <a:pt x="143728" y="2160000"/>
                    <a:pt x="0" y="2016272"/>
                    <a:pt x="0" y="1838974"/>
                  </a:cubicBezTo>
                  <a:lnTo>
                    <a:pt x="0" y="3210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45" tIns="177845" rIns="177845" bIns="177845" numCol="1" spcCol="127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2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OSAKA </a:t>
              </a:r>
              <a:r>
                <a:rPr lang="en-US" altLang="en-US" sz="16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PANTEXTILES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2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11/6-11/7</a:t>
              </a:r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15371BDF-A5D7-0092-5F41-536223E6ECAC}"/>
                </a:ext>
              </a:extLst>
            </p:cNvPr>
            <p:cNvSpPr/>
            <p:nvPr/>
          </p:nvSpPr>
          <p:spPr>
            <a:xfrm>
              <a:off x="1760904" y="3419110"/>
              <a:ext cx="1919600" cy="2160000"/>
            </a:xfrm>
            <a:custGeom>
              <a:avLst/>
              <a:gdLst>
                <a:gd name="connsiteX0" fmla="*/ 0 w 1919600"/>
                <a:gd name="connsiteY0" fmla="*/ 319940 h 2160000"/>
                <a:gd name="connsiteX1" fmla="*/ 319940 w 1919600"/>
                <a:gd name="connsiteY1" fmla="*/ 0 h 2160000"/>
                <a:gd name="connsiteX2" fmla="*/ 1599660 w 1919600"/>
                <a:gd name="connsiteY2" fmla="*/ 0 h 2160000"/>
                <a:gd name="connsiteX3" fmla="*/ 1919600 w 1919600"/>
                <a:gd name="connsiteY3" fmla="*/ 319940 h 2160000"/>
                <a:gd name="connsiteX4" fmla="*/ 1919600 w 1919600"/>
                <a:gd name="connsiteY4" fmla="*/ 1840060 h 2160000"/>
                <a:gd name="connsiteX5" fmla="*/ 1599660 w 1919600"/>
                <a:gd name="connsiteY5" fmla="*/ 2160000 h 2160000"/>
                <a:gd name="connsiteX6" fmla="*/ 319940 w 1919600"/>
                <a:gd name="connsiteY6" fmla="*/ 2160000 h 2160000"/>
                <a:gd name="connsiteX7" fmla="*/ 0 w 1919600"/>
                <a:gd name="connsiteY7" fmla="*/ 1840060 h 2160000"/>
                <a:gd name="connsiteX8" fmla="*/ 0 w 1919600"/>
                <a:gd name="connsiteY8" fmla="*/ 31994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9600" h="2160000">
                  <a:moveTo>
                    <a:pt x="0" y="319940"/>
                  </a:moveTo>
                  <a:cubicBezTo>
                    <a:pt x="0" y="143242"/>
                    <a:pt x="143242" y="0"/>
                    <a:pt x="319940" y="0"/>
                  </a:cubicBezTo>
                  <a:lnTo>
                    <a:pt x="1599660" y="0"/>
                  </a:lnTo>
                  <a:cubicBezTo>
                    <a:pt x="1776358" y="0"/>
                    <a:pt x="1919600" y="143242"/>
                    <a:pt x="1919600" y="319940"/>
                  </a:cubicBezTo>
                  <a:lnTo>
                    <a:pt x="1919600" y="1840060"/>
                  </a:lnTo>
                  <a:cubicBezTo>
                    <a:pt x="1919600" y="2016758"/>
                    <a:pt x="1776358" y="2160000"/>
                    <a:pt x="1599660" y="2160000"/>
                  </a:cubicBezTo>
                  <a:lnTo>
                    <a:pt x="319940" y="2160000"/>
                  </a:lnTo>
                  <a:cubicBezTo>
                    <a:pt x="143242" y="2160000"/>
                    <a:pt x="0" y="2016758"/>
                    <a:pt x="0" y="1840060"/>
                  </a:cubicBezTo>
                  <a:lnTo>
                    <a:pt x="0" y="3199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147" tIns="185147" rIns="185147" bIns="185147" numCol="1" spcCol="127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Fashion London Exhibition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7/8-7/10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CC05C6EC-7A3F-6C9C-BAE7-BF96B46495B0}"/>
                </a:ext>
              </a:extLst>
            </p:cNvPr>
            <p:cNvSpPr/>
            <p:nvPr/>
          </p:nvSpPr>
          <p:spPr>
            <a:xfrm>
              <a:off x="8758475" y="3419110"/>
              <a:ext cx="1956064" cy="2160000"/>
            </a:xfrm>
            <a:custGeom>
              <a:avLst/>
              <a:gdLst>
                <a:gd name="connsiteX0" fmla="*/ 0 w 1956064"/>
                <a:gd name="connsiteY0" fmla="*/ 326017 h 2160000"/>
                <a:gd name="connsiteX1" fmla="*/ 326017 w 1956064"/>
                <a:gd name="connsiteY1" fmla="*/ 0 h 2160000"/>
                <a:gd name="connsiteX2" fmla="*/ 1630047 w 1956064"/>
                <a:gd name="connsiteY2" fmla="*/ 0 h 2160000"/>
                <a:gd name="connsiteX3" fmla="*/ 1956064 w 1956064"/>
                <a:gd name="connsiteY3" fmla="*/ 326017 h 2160000"/>
                <a:gd name="connsiteX4" fmla="*/ 1956064 w 1956064"/>
                <a:gd name="connsiteY4" fmla="*/ 1833983 h 2160000"/>
                <a:gd name="connsiteX5" fmla="*/ 1630047 w 1956064"/>
                <a:gd name="connsiteY5" fmla="*/ 2160000 h 2160000"/>
                <a:gd name="connsiteX6" fmla="*/ 326017 w 1956064"/>
                <a:gd name="connsiteY6" fmla="*/ 2160000 h 2160000"/>
                <a:gd name="connsiteX7" fmla="*/ 0 w 1956064"/>
                <a:gd name="connsiteY7" fmla="*/ 1833983 h 2160000"/>
                <a:gd name="connsiteX8" fmla="*/ 0 w 1956064"/>
                <a:gd name="connsiteY8" fmla="*/ 326017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064" h="2160000">
                  <a:moveTo>
                    <a:pt x="0" y="326017"/>
                  </a:moveTo>
                  <a:cubicBezTo>
                    <a:pt x="0" y="145963"/>
                    <a:pt x="145963" y="0"/>
                    <a:pt x="326017" y="0"/>
                  </a:cubicBezTo>
                  <a:lnTo>
                    <a:pt x="1630047" y="0"/>
                  </a:lnTo>
                  <a:cubicBezTo>
                    <a:pt x="1810101" y="0"/>
                    <a:pt x="1956064" y="145963"/>
                    <a:pt x="1956064" y="326017"/>
                  </a:cubicBezTo>
                  <a:lnTo>
                    <a:pt x="1956064" y="1833983"/>
                  </a:lnTo>
                  <a:cubicBezTo>
                    <a:pt x="1956064" y="2014037"/>
                    <a:pt x="1810101" y="2160000"/>
                    <a:pt x="1630047" y="2160000"/>
                  </a:cubicBezTo>
                  <a:lnTo>
                    <a:pt x="326017" y="2160000"/>
                  </a:lnTo>
                  <a:cubicBezTo>
                    <a:pt x="145963" y="2160000"/>
                    <a:pt x="0" y="2014037"/>
                    <a:pt x="0" y="1833983"/>
                  </a:cubicBezTo>
                  <a:lnTo>
                    <a:pt x="0" y="3260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927" tIns="186927" rIns="186927" bIns="186927" numCol="1" spcCol="127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 FABRIC FAIR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11/11-11/13</a:t>
              </a:r>
            </a:p>
          </p:txBody>
        </p:sp>
      </p:grpSp>
      <p:pic>
        <p:nvPicPr>
          <p:cNvPr id="50" name="Picture 9" descr="universal">
            <a:extLst>
              <a:ext uri="{FF2B5EF4-FFF2-40B4-BE49-F238E27FC236}">
                <a16:creationId xmlns:a16="http://schemas.microsoft.com/office/drawing/2014/main" id="{3A5E8AE2-3B47-FA15-42B4-BCBB6FF3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6848" y="123427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39D64E2-9997-9C90-DE2A-B1F41C561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64" y="1911096"/>
            <a:ext cx="2390671" cy="214884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FEF6AD6-7C34-F9C3-2957-50E9C9E91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685" y="2209073"/>
            <a:ext cx="2838846" cy="132416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4E1AE97-F6AC-DBA4-3ED2-74C32478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523" y="1945773"/>
            <a:ext cx="2824289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1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FDC0C-1295-E7FB-38F0-66D6F05B2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9C4D-7AE3-D0C3-8B85-C39C85E1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9701784" cy="96012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營運概況</a:t>
            </a:r>
            <a:r>
              <a:rPr lang="en-US" altLang="zh-TW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-2025</a:t>
            </a:r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年銷售活動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01CE0-5C54-248B-A05B-3E9039CF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7</a:t>
            </a:fld>
            <a:endParaRPr lang="en-US" dirty="0"/>
          </a:p>
        </p:txBody>
      </p:sp>
      <p:pic>
        <p:nvPicPr>
          <p:cNvPr id="50" name="Picture 9" descr="universal">
            <a:extLst>
              <a:ext uri="{FF2B5EF4-FFF2-40B4-BE49-F238E27FC236}">
                <a16:creationId xmlns:a16="http://schemas.microsoft.com/office/drawing/2014/main" id="{DA0341AF-ABAD-8D72-1AFD-D493672D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6848" y="123427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9DD26E0-E911-3E28-1B00-98EEB60CAF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27" y="1325880"/>
            <a:ext cx="3667935" cy="265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DB3901C-6462-5462-5B0C-E3CC7C3325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7210" y="4121413"/>
            <a:ext cx="3827453" cy="252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82C222-27A5-8C12-1407-7D739B6737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57" y="4036587"/>
            <a:ext cx="3667935" cy="2697986"/>
          </a:xfrm>
          <a:prstGeom prst="rect">
            <a:avLst/>
          </a:prstGeom>
          <a:noFill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F586650-EAF5-7DFC-8955-1994CF39409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6038" y="1320965"/>
            <a:ext cx="3749617" cy="272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DB3D16B-F9E7-0261-B6D9-573B582904E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6354" y="2975905"/>
            <a:ext cx="2753005" cy="367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F592463-256F-B65F-6D04-991340F7B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8870" y="1398498"/>
            <a:ext cx="2007130" cy="150478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5D432C9-516F-D3CC-3E31-6F5FA4DC4B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3359" y="1398498"/>
            <a:ext cx="1772505" cy="14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77C6F9-B646-5C7D-C75E-C0A52DC7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6291072" cy="267004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44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大宇紡織 </a:t>
            </a:r>
            <a:r>
              <a:rPr lang="en-US" altLang="zh-TW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44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南澳鄉公所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E33F-C072-D53E-4C22-9772E699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346704"/>
            <a:ext cx="6016752" cy="267004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buFont typeface="標楷體" panose="03000509000000000000" pitchFamily="65" charset="-120"/>
              <a:buChar char="†"/>
            </a:pPr>
            <a:r>
              <a:rPr lang="zh-TW" altLang="en-US" sz="44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深耕永續</a:t>
            </a:r>
            <a:endParaRPr lang="en-US" altLang="zh-TW" sz="4400" b="1" dirty="0">
              <a:ln/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標楷體" panose="03000509000000000000" pitchFamily="65" charset="-120"/>
              <a:buChar char="†"/>
            </a:pPr>
            <a:r>
              <a:rPr lang="zh-TW" altLang="en-US" sz="44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文化傳承</a:t>
            </a:r>
            <a:endParaRPr lang="en-US" altLang="zh-TW" sz="4400" b="1" dirty="0">
              <a:ln/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標楷體" panose="03000509000000000000" pitchFamily="65" charset="-120"/>
              <a:buChar char="†"/>
            </a:pPr>
            <a:r>
              <a:rPr lang="zh-TW" altLang="en-US" sz="44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共織共好</a:t>
            </a:r>
            <a:endParaRPr lang="en-U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CE61F-A4B1-C1BD-8937-C2A157D0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universal">
            <a:extLst>
              <a:ext uri="{FF2B5EF4-FFF2-40B4-BE49-F238E27FC236}">
                <a16:creationId xmlns:a16="http://schemas.microsoft.com/office/drawing/2014/main" id="{64EE8FBF-7DB4-0140-A0D3-5BC2C8D3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9561" y="0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5EC03C22-8EBC-8C94-798C-ED7E9C3295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509FD92-95DB-F4A2-0190-7E81F6457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214" y="859536"/>
            <a:ext cx="4245972" cy="60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68167B-5A2E-FCAC-1623-F839F32B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289304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營運概況</a:t>
            </a:r>
            <a:r>
              <a:rPr lang="en-US" altLang="zh-TW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營收比重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D1435-9E6A-5F3A-C02E-7ABBE332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9" descr="universal">
            <a:extLst>
              <a:ext uri="{FF2B5EF4-FFF2-40B4-BE49-F238E27FC236}">
                <a16:creationId xmlns:a16="http://schemas.microsoft.com/office/drawing/2014/main" id="{6CD6DF8B-EA8B-5CFA-D7E3-8D70FB87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3340" y="205495"/>
            <a:ext cx="808807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375116"/>
              </p:ext>
            </p:extLst>
          </p:nvPr>
        </p:nvGraphicFramePr>
        <p:xfrm>
          <a:off x="3438589" y="4203584"/>
          <a:ext cx="5314821" cy="258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4">
            <a:extLst>
              <a:ext uri="{FF2B5EF4-FFF2-40B4-BE49-F238E27FC236}">
                <a16:creationId xmlns:a16="http://schemas.microsoft.com/office/drawing/2014/main" id="{E650279B-93FD-7FA3-A447-44C5641C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815329"/>
            <a:ext cx="219074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kumimoji="0" lang="zh-TW" altLang="en-US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</a:t>
            </a:r>
            <a:r>
              <a:rPr kumimoji="0" lang="en-US" altLang="zh-TW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新台幣佰萬元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5CDF0A4-446C-3E72-8934-7C917774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490" y="2159722"/>
            <a:ext cx="10219310" cy="20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49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468121_win32_CP_V3" id="{DB41292E-DA07-4A60-84D2-21F0B686AF93}" vid="{CD2DD4A9-674C-44A3-BA93-D7C3019ED0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BE47603A-423C-4B8F-AA3D-8E6FA4710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79BBA1-1277-4614-8DDE-B2EB227512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AF5DA8-6387-4138-BF96-B65D39F2FC21}">
  <ds:schemaRefs>
    <ds:schemaRef ds:uri="http://schemas.microsoft.com/office/2006/documentManagement/types"/>
    <ds:schemaRef ds:uri="230e9df3-be65-4c73-a93b-d1236ebd677e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  <ds:schemaRef ds:uri="71af3243-3dd4-4a8d-8c0d-dd76da1f02a5"/>
    <ds:schemaRef ds:uri="http://schemas.microsoft.com/sharepoint/v3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630</Words>
  <Application>Microsoft Office PowerPoint</Application>
  <PresentationFormat>寬螢幕</PresentationFormat>
  <Paragraphs>91</Paragraphs>
  <Slides>13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標楷體</vt:lpstr>
      <vt:lpstr>Arial</vt:lpstr>
      <vt:lpstr>Calibri</vt:lpstr>
      <vt:lpstr>Segoe UI Light</vt:lpstr>
      <vt:lpstr>Times New Roman</vt:lpstr>
      <vt:lpstr>Wingdings</vt:lpstr>
      <vt:lpstr>Custom</vt:lpstr>
      <vt:lpstr>2025年法人說明會  2025年11月17日</vt:lpstr>
      <vt:lpstr>免責聲明</vt:lpstr>
      <vt:lpstr>大   綱 </vt:lpstr>
      <vt:lpstr>公司概況 </vt:lpstr>
      <vt:lpstr>營運概況-2025年銷售活動</vt:lpstr>
      <vt:lpstr>營運概況-2025年銷售活動</vt:lpstr>
      <vt:lpstr>營運概況-2025年銷售活動</vt:lpstr>
      <vt:lpstr>大宇紡織 X 南澳鄉公所</vt:lpstr>
      <vt:lpstr>營運概況-營收比重</vt:lpstr>
      <vt:lpstr>營運概況-2025Q3外銷市場分佈情形</vt:lpstr>
      <vt:lpstr>財務概況-簡易合併綜合損益表</vt:lpstr>
      <vt:lpstr>未來展望</vt:lpstr>
      <vt:lpstr> 謝謝聆聽 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>玉津 林</cp:lastModifiedBy>
  <cp:revision>13</cp:revision>
  <dcterms:created xsi:type="dcterms:W3CDTF">2021-05-30T14:58:49Z</dcterms:created>
  <dcterms:modified xsi:type="dcterms:W3CDTF">2025-11-13T08:27:20Z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